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82" r:id="rId3"/>
    <p:sldId id="260" r:id="rId4"/>
    <p:sldId id="261" r:id="rId5"/>
    <p:sldId id="257" r:id="rId6"/>
    <p:sldId id="273" r:id="rId7"/>
    <p:sldId id="275" r:id="rId8"/>
    <p:sldId id="263" r:id="rId9"/>
    <p:sldId id="264" r:id="rId10"/>
    <p:sldId id="265" r:id="rId11"/>
    <p:sldId id="279" r:id="rId12"/>
    <p:sldId id="267" r:id="rId13"/>
    <p:sldId id="258" r:id="rId14"/>
    <p:sldId id="259" r:id="rId15"/>
    <p:sldId id="268" r:id="rId16"/>
    <p:sldId id="280" r:id="rId17"/>
    <p:sldId id="269" r:id="rId18"/>
    <p:sldId id="270" r:id="rId19"/>
    <p:sldId id="271" r:id="rId20"/>
    <p:sldId id="281" r:id="rId21"/>
    <p:sldId id="272" r:id="rId22"/>
    <p:sldId id="274" r:id="rId23"/>
    <p:sldId id="283" r:id="rId24"/>
  </p:sldIdLst>
  <p:sldSz cx="12192000" cy="6858000"/>
  <p:notesSz cx="6858000" cy="9144000"/>
  <p:defaultTextStyle>
    <a:defPPr>
      <a:defRPr lang="en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5"/>
    <p:restoredTop sz="94648"/>
  </p:normalViewPr>
  <p:slideViewPr>
    <p:cSldViewPr snapToGrid="0">
      <p:cViewPr varScale="1">
        <p:scale>
          <a:sx n="117" d="100"/>
          <a:sy n="117" d="100"/>
        </p:scale>
        <p:origin x="23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76423C-2909-564D-89AA-564BF39EECF8}" type="datetimeFigureOut">
              <a:rPr lang="en-SE" smtClean="0"/>
              <a:t>2025-04-01</a:t>
            </a:fld>
            <a:endParaRPr lang="en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EC6294-FDC6-F74A-B339-E300CA902AE7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0646680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8BA75-DFE8-393F-B20D-C4B69B7828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9B37CB-6C7D-04A3-BDC1-14F8B9D9BE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7D1DF4-6664-0E8B-E159-1B8A616FB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AE5A3-E925-9A4E-BC99-76FED905C641}" type="datetimeFigureOut">
              <a:rPr lang="en-SE" smtClean="0"/>
              <a:t>2025-04-01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05E4E6-18EC-34E7-496D-F0E71C1E0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284E62-F542-53FB-3E30-467B06231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C298A-CC4F-B647-9DD5-BFEB8EDDA2FE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968126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8CBC3-7691-C6EA-1EA0-9D2877A33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91543B-AFD8-4688-E4F0-1A4546D727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3C6100-2662-EA72-2B52-35072F536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AE5A3-E925-9A4E-BC99-76FED905C641}" type="datetimeFigureOut">
              <a:rPr lang="en-SE" smtClean="0"/>
              <a:t>2025-04-01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CEA1FA-7D4A-49D0-6333-911E14FC1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B7971D-68EF-200F-4D6A-8D9CA33C2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C298A-CC4F-B647-9DD5-BFEB8EDDA2FE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57690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9A60BEE-F778-AE04-8E7B-9A3A708232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DE4FC-3F4C-C657-833B-CF7423EF3A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18D2C0-AC64-4048-8FC6-C752B09D9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AE5A3-E925-9A4E-BC99-76FED905C641}" type="datetimeFigureOut">
              <a:rPr lang="en-SE" smtClean="0"/>
              <a:t>2025-04-01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87706E-739B-CEBE-9B72-61FC4CBE3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935E4C-73B8-7D43-3CB5-F9B9338C8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C298A-CC4F-B647-9DD5-BFEB8EDDA2FE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359762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12116-B769-EDCF-3773-0D50E80AB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C6169-EFBB-6848-6581-99EE21DFFC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651E4E-7F4D-3F0B-85CA-4F7E0E57F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AE5A3-E925-9A4E-BC99-76FED905C641}" type="datetimeFigureOut">
              <a:rPr lang="en-SE" smtClean="0"/>
              <a:t>2025-04-01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9EF6BE-7F55-3404-4B1E-C0356ECF3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BCCD64-09ED-7348-04DA-9DE3BCC4C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C298A-CC4F-B647-9DD5-BFEB8EDDA2FE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674736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182C6-431A-7A7F-DBD4-6EC98347C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B6CB47-983A-DB1B-112F-01EE15A3BA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CA1746-3D3C-2C7C-1A07-85FC52024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AE5A3-E925-9A4E-BC99-76FED905C641}" type="datetimeFigureOut">
              <a:rPr lang="en-SE" smtClean="0"/>
              <a:t>2025-04-01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F68904-F45D-4D2A-306A-779FE7677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855B04-5EC6-9FDA-5472-AB2DD3A92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C298A-CC4F-B647-9DD5-BFEB8EDDA2FE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627239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E990B-906F-B51D-507E-C47969FBC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A16DC2-6516-D07A-2419-440A883B1A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ACE7FC-2769-A967-1F6C-C2D0B5AE49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0AFBC1-45AA-8DBE-D73A-E86AB7C31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AE5A3-E925-9A4E-BC99-76FED905C641}" type="datetimeFigureOut">
              <a:rPr lang="en-SE" smtClean="0"/>
              <a:t>2025-04-01</a:t>
            </a:fld>
            <a:endParaRPr lang="en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ED4AA7-A75C-D0B3-14D5-3C906AECE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6BBB3F-997D-B3BA-A5B3-7BF6B2A19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C298A-CC4F-B647-9DD5-BFEB8EDDA2FE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554696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4223E-8608-B2DD-CBFE-B9D487B11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935685-C9DF-A4F3-B753-CACE289DFC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F56EE2-B0E8-9D8E-A372-F95FF93767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BB555C-908E-D35F-0A3B-589B546C4A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578F6D-787C-6E11-373A-A11E479094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AF0BB4-35BB-8E70-E6CB-8576CE482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AE5A3-E925-9A4E-BC99-76FED905C641}" type="datetimeFigureOut">
              <a:rPr lang="en-SE" smtClean="0"/>
              <a:t>2025-04-01</a:t>
            </a:fld>
            <a:endParaRPr lang="en-S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036A9B-145E-72E3-7982-0D56A7F91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52D316D-2180-3FB6-DBBC-F9C8FDDF8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C298A-CC4F-B647-9DD5-BFEB8EDDA2FE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4289332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24949-3A90-D381-F1BE-7A679D91D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C98441-0286-DF11-2D30-979CB12BA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AE5A3-E925-9A4E-BC99-76FED905C641}" type="datetimeFigureOut">
              <a:rPr lang="en-SE" smtClean="0"/>
              <a:t>2025-04-01</a:t>
            </a:fld>
            <a:endParaRPr lang="en-S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DB00F6-D2C9-CF78-628C-326C110B9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54B32B-0F97-C63B-CE31-FF294A8E8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C298A-CC4F-B647-9DD5-BFEB8EDDA2FE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291216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64AA49-9322-25C7-9777-C797B19E0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AE5A3-E925-9A4E-BC99-76FED905C641}" type="datetimeFigureOut">
              <a:rPr lang="en-SE" smtClean="0"/>
              <a:t>2025-04-01</a:t>
            </a:fld>
            <a:endParaRPr lang="en-S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308724-837A-18CD-118F-53D9E3AEB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16CBB6-D22D-AABC-7AF4-B130B6C6D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C298A-CC4F-B647-9DD5-BFEB8EDDA2FE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4117900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D0B08-B16B-0854-F9DB-B39813633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D00238-3739-E4BB-E59F-EDF999258B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9C54F5-08B7-3EF6-E214-1EFC23BEDD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14380D-BB81-3C61-E48E-B667E6196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AE5A3-E925-9A4E-BC99-76FED905C641}" type="datetimeFigureOut">
              <a:rPr lang="en-SE" smtClean="0"/>
              <a:t>2025-04-01</a:t>
            </a:fld>
            <a:endParaRPr lang="en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C0C6CF-9527-0BAE-CB1C-3BE86FFA4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0AA0DD-1746-0459-809D-993C74683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C298A-CC4F-B647-9DD5-BFEB8EDDA2FE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7205475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35BB9-B895-BE1F-7FFE-A64E766D9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A9E6D7-0C4E-02FC-33D0-81BF9AFBFB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6D9FA8-1352-1F09-AD1A-77B4E8D491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BA7B74-308D-5C05-E4F6-B9F028F8D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AE5A3-E925-9A4E-BC99-76FED905C641}" type="datetimeFigureOut">
              <a:rPr lang="en-SE" smtClean="0"/>
              <a:t>2025-04-01</a:t>
            </a:fld>
            <a:endParaRPr lang="en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D779DC-3B90-3705-F9D7-754635022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C6AD68-E9FA-A51C-E008-A5AC501C2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C298A-CC4F-B647-9DD5-BFEB8EDDA2FE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045606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D3A92B-902A-7B24-C4E8-6F73295E9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377029-316F-C050-A6BB-5569A18388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094969-F156-F5F2-8987-F272A0A7B3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22AE5A3-E925-9A4E-BC99-76FED905C641}" type="datetimeFigureOut">
              <a:rPr lang="en-SE" smtClean="0"/>
              <a:t>2025-04-01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506FC5-66EF-954A-1CF8-7EE3CB33B6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8B7BBE-62EA-92ED-732D-F5DD0E6C14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98C298A-CC4F-B647-9DD5-BFEB8EDDA2FE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836379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file:////var/folders/f8/_xrwp0_s7zxbvg6db9r2gn2w0000gp/T/com.microsoft.Word/WebArchiveCopyPasteTempFiles/page5image23461312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file:////var/folders/f8/_xrwp0_s7zxbvg6db9r2gn2w0000gp/T/com.microsoft.Word/WebArchiveCopyPasteTempFiles/page5image23439104" TargetMode="Externa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hyperlink" Target="http://www.unipi.gr/eng_site/default.php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-ncbi-nlm-nih-gov.proxy.kib.ki.se/pubmed/25980861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5C9CB-B9F9-654F-EEBE-9F87FCB1A33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P</a:t>
            </a:r>
            <a:r>
              <a:rPr lang="en-SE" sz="4000"/>
              <a:t>rojects and methods for design and development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EF40DC-91CA-287D-B552-018A7E9E52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79875"/>
            <a:ext cx="9144000" cy="1655762"/>
          </a:xfrm>
        </p:spPr>
        <p:txBody>
          <a:bodyPr/>
          <a:lstStyle/>
          <a:p>
            <a:r>
              <a:rPr lang="en-SE"/>
              <a:t>Marie Sjölinder</a:t>
            </a:r>
          </a:p>
        </p:txBody>
      </p:sp>
    </p:spTree>
    <p:extLst>
      <p:ext uri="{BB962C8B-B14F-4D97-AF65-F5344CB8AC3E}">
        <p14:creationId xmlns:p14="http://schemas.microsoft.com/office/powerpoint/2010/main" val="6083473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56EED-F629-C04E-8755-368B1696E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/>
              <a:t>PoPEx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456E6-E518-044D-9D75-0DD82711EC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5957" y="1477644"/>
            <a:ext cx="5639999" cy="5151755"/>
          </a:xfrm>
        </p:spPr>
        <p:txBody>
          <a:bodyPr>
            <a:normAutofit fontScale="62500" lnSpcReduction="20000"/>
          </a:bodyPr>
          <a:lstStyle/>
          <a:p>
            <a:r>
              <a:rPr lang="en-GB" noProof="0" dirty="0"/>
              <a:t>KI, 2021 – ongoing</a:t>
            </a:r>
          </a:p>
          <a:p>
            <a:r>
              <a:rPr lang="en-GB" sz="2800" kern="1400" spc="-50" noProof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Design of an mHealth Application for Optimizing Preoperative Physical Function</a:t>
            </a:r>
          </a:p>
          <a:p>
            <a:pPr fontAlgn="base">
              <a:lnSpc>
                <a:spcPct val="100000"/>
              </a:lnSpc>
            </a:pPr>
            <a:r>
              <a:rPr lang="en-GB" sz="2800" noProof="0" dirty="0">
                <a:effectLst/>
                <a:ea typeface="Calibri" panose="020F0502020204030204" pitchFamily="34" charset="0"/>
              </a:rPr>
              <a:t>Shorter time between diagnosis and surgery, more important to focus on the effects of a short exercise program with high intensity and frequency</a:t>
            </a:r>
          </a:p>
          <a:p>
            <a:pPr algn="just">
              <a:lnSpc>
                <a:spcPct val="100000"/>
              </a:lnSpc>
            </a:pPr>
            <a:r>
              <a:rPr lang="en-GB" noProof="0" dirty="0">
                <a:ea typeface="Calibri" panose="020F0502020204030204" pitchFamily="34" charset="0"/>
              </a:rPr>
              <a:t>Develop an application </a:t>
            </a:r>
            <a:r>
              <a:rPr lang="en-GB" sz="2800" noProof="0" dirty="0">
                <a:effectLst/>
                <a:ea typeface="Calibri" panose="020F0502020204030204" pitchFamily="34" charset="0"/>
              </a:rPr>
              <a:t>with two separate end user applications, one web application for physiotherapists, and one mobile (tablet) application for patients</a:t>
            </a:r>
            <a:endParaRPr lang="en-GB" noProof="0" dirty="0">
              <a:ea typeface="Calibri" panose="020F0502020204030204" pitchFamily="34" charset="0"/>
            </a:endParaRPr>
          </a:p>
          <a:p>
            <a:pPr algn="just">
              <a:lnSpc>
                <a:spcPct val="100000"/>
              </a:lnSpc>
            </a:pPr>
            <a:r>
              <a:rPr lang="en-GB" sz="2800" noProof="0" dirty="0">
                <a:effectLst/>
                <a:ea typeface="Calibri" panose="020F0502020204030204" pitchFamily="34" charset="0"/>
              </a:rPr>
              <a:t>The detailed features of the application were defined together with users during a co-creation process in workshops</a:t>
            </a:r>
            <a:endParaRPr lang="en-GB" sz="2800" noProof="0" dirty="0">
              <a:ea typeface="Calibri" panose="020F0502020204030204" pitchFamily="34" charset="0"/>
            </a:endParaRPr>
          </a:p>
          <a:p>
            <a:r>
              <a:rPr lang="en-GB" noProof="0" dirty="0"/>
              <a:t>Repeated workshops with the same group of patients</a:t>
            </a:r>
          </a:p>
          <a:p>
            <a:r>
              <a:rPr lang="en-GB" noProof="0" dirty="0"/>
              <a:t>Dedicated group, social advantages</a:t>
            </a:r>
          </a:p>
          <a:p>
            <a:r>
              <a:rPr lang="en-GB" noProof="0" dirty="0"/>
              <a:t>Possibility to follow the development, less new input</a:t>
            </a:r>
          </a:p>
          <a:p>
            <a:r>
              <a:rPr lang="en-GB" noProof="0" dirty="0"/>
              <a:t>Ongoing study at KI – feasibility study</a:t>
            </a:r>
            <a:r>
              <a:rPr lang="en-GB" dirty="0"/>
              <a:t>, and published paper about the iterative development</a:t>
            </a:r>
            <a:endParaRPr lang="en-GB" noProof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A1AB64-AE7F-73EB-54C1-43A1630DE019}"/>
              </a:ext>
            </a:extLst>
          </p:cNvPr>
          <p:cNvSpPr txBox="1"/>
          <p:nvPr/>
        </p:nvSpPr>
        <p:spPr>
          <a:xfrm>
            <a:off x="6585858" y="6000432"/>
            <a:ext cx="5500224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Sjölinder</a:t>
            </a:r>
            <a:r>
              <a:rPr lang="en-GB" sz="10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M., Ståhl, O., </a:t>
            </a:r>
            <a:r>
              <a:rPr lang="en-GB" sz="100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Rydwik</a:t>
            </a:r>
            <a:r>
              <a:rPr lang="en-GB" sz="10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E., </a:t>
            </a:r>
            <a:r>
              <a:rPr lang="en-GB" sz="100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Torikka</a:t>
            </a:r>
            <a:r>
              <a:rPr lang="en-GB" sz="10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S. (2023). </a:t>
            </a:r>
            <a:r>
              <a:rPr lang="en-GB" sz="1000" b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Design of an mHealth application for optimizing </a:t>
            </a:r>
          </a:p>
          <a:p>
            <a:r>
              <a:rPr lang="en-GB" sz="1000" b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preoperative physical function</a:t>
            </a:r>
            <a:r>
              <a:rPr lang="en-GB" sz="10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. In: Tareq Ahram and Redha </a:t>
            </a:r>
            <a:r>
              <a:rPr lang="en-GB" sz="100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Taiar</a:t>
            </a:r>
            <a:r>
              <a:rPr lang="en-GB" sz="10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(eds) Human Interaction &amp; Emerging </a:t>
            </a:r>
          </a:p>
          <a:p>
            <a:r>
              <a:rPr lang="en-GB" sz="10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Technologies (IHIET 2023): Artificial Intelligence &amp; Future Applications. AHFE (2023) International </a:t>
            </a:r>
          </a:p>
          <a:p>
            <a:r>
              <a:rPr lang="en-GB" sz="10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Conference. AHFE Open Access, vol 0. AHFE International, </a:t>
            </a:r>
            <a:r>
              <a:rPr lang="en-GB" sz="100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USA.http</a:t>
            </a:r>
            <a:r>
              <a:rPr lang="en-GB" sz="10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://</a:t>
            </a:r>
            <a:r>
              <a:rPr lang="en-GB" sz="100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doi.org</a:t>
            </a:r>
            <a:r>
              <a:rPr lang="en-GB" sz="10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/10.54941/ahfe1004083</a:t>
            </a:r>
            <a:endParaRPr lang="en-SE" sz="10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SE"/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CE1CE12-AA51-61D4-603F-135E5DDEC4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956" y="629857"/>
            <a:ext cx="3137578" cy="2181501"/>
          </a:xfrm>
          <a:prstGeom prst="rect">
            <a:avLst/>
          </a:prstGeom>
        </p:spPr>
      </p:pic>
      <p:pic>
        <p:nvPicPr>
          <p:cNvPr id="7" name="Picture 6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B37B46E6-A376-48E4-EBD0-1124961D42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737" y="1660635"/>
            <a:ext cx="3029555" cy="2098455"/>
          </a:xfrm>
          <a:prstGeom prst="rect">
            <a:avLst/>
          </a:prstGeom>
        </p:spPr>
      </p:pic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3365BD1-2EE1-A417-4368-D8735B3AA0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68" y="3765394"/>
            <a:ext cx="3355671" cy="1325563"/>
          </a:xfrm>
          <a:prstGeom prst="rect">
            <a:avLst/>
          </a:prstGeom>
        </p:spPr>
      </p:pic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C2499D8-3B73-73A4-4463-CEC7A912C2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737" y="4473430"/>
            <a:ext cx="2953457" cy="1447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8974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6BAF24-9D09-D81E-44A1-E4A7D15B88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D0E79-377F-718A-0D9C-72B72E139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4572" y="2313668"/>
            <a:ext cx="10515600" cy="1325563"/>
          </a:xfrm>
        </p:spPr>
        <p:txBody>
          <a:bodyPr/>
          <a:lstStyle/>
          <a:p>
            <a:r>
              <a:rPr lang="en-SE"/>
              <a:t>Questions – thoughts?</a:t>
            </a:r>
          </a:p>
        </p:txBody>
      </p:sp>
    </p:spTree>
    <p:extLst>
      <p:ext uri="{BB962C8B-B14F-4D97-AF65-F5344CB8AC3E}">
        <p14:creationId xmlns:p14="http://schemas.microsoft.com/office/powerpoint/2010/main" val="28016841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4BB80-3D79-0EE9-EBC1-70F6CF42E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Children as the target group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9B0FA-F5AE-641D-D4E4-BF83D6471D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470571" cy="4351338"/>
          </a:xfrm>
        </p:spPr>
        <p:txBody>
          <a:bodyPr/>
          <a:lstStyle/>
          <a:p>
            <a:r>
              <a:rPr lang="en-GB" noProof="0" dirty="0"/>
              <a:t>Two projects – developing tools targeted towards children</a:t>
            </a:r>
          </a:p>
          <a:p>
            <a:r>
              <a:rPr lang="en-GB" noProof="0" dirty="0"/>
              <a:t>Preparing children for MRI-procedure</a:t>
            </a:r>
          </a:p>
          <a:p>
            <a:r>
              <a:rPr lang="en-GB" noProof="0" dirty="0"/>
              <a:t>Distraction from painful procedures</a:t>
            </a:r>
          </a:p>
          <a:p>
            <a:r>
              <a:rPr lang="en-GB" noProof="0" dirty="0"/>
              <a:t>Tools that need to work in a workflow, staff as a user group as well</a:t>
            </a:r>
          </a:p>
          <a:p>
            <a:r>
              <a:rPr lang="en-GB" noProof="0" dirty="0"/>
              <a:t>Parents also important – support, could affect the child etc</a:t>
            </a:r>
          </a:p>
          <a:p>
            <a:pPr marL="0" indent="0">
              <a:buNone/>
            </a:pPr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29073813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35F12-0DA8-B171-587B-FFDD2D1B4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/>
              <a:t>COSMO@Home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3EFD09-17C4-92A8-F15E-651CEC4CBB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9880" y="1499052"/>
            <a:ext cx="6246364" cy="5271861"/>
          </a:xfrm>
        </p:spPr>
        <p:txBody>
          <a:bodyPr>
            <a:normAutofit fontScale="47500" lnSpcReduction="20000"/>
          </a:bodyPr>
          <a:lstStyle/>
          <a:p>
            <a:r>
              <a:rPr lang="en-GB" sz="2800" noProof="0" dirty="0"/>
              <a:t>Parter: KU Leuven, Philips, RISE, RWTH Aachen University, 2019-2021</a:t>
            </a:r>
          </a:p>
          <a:p>
            <a:endParaRPr lang="en-GB" sz="2800" noProof="0" dirty="0"/>
          </a:p>
          <a:p>
            <a:r>
              <a:rPr lang="en-GB" sz="2800" noProof="0" dirty="0">
                <a:ea typeface="Calibri" charset="0"/>
                <a:cs typeface="Calibri" panose="020F0502020204030204" pitchFamily="34" charset="0"/>
              </a:rPr>
              <a:t>Undergoing an MRI-scan could be a challenge – especially for young children:</a:t>
            </a:r>
          </a:p>
          <a:p>
            <a:pPr>
              <a:spcBef>
                <a:spcPts val="800"/>
              </a:spcBef>
            </a:pPr>
            <a:r>
              <a:rPr lang="en-GB" sz="2800" noProof="0" dirty="0">
                <a:ea typeface="Calibri" charset="0"/>
                <a:cs typeface="Calibri" panose="020F0502020204030204" pitchFamily="34" charset="0"/>
              </a:rPr>
              <a:t>They have to enter a small tunnel in a large unfamiliar machine </a:t>
            </a:r>
          </a:p>
          <a:p>
            <a:r>
              <a:rPr lang="en-GB" sz="2800" noProof="0" dirty="0">
                <a:ea typeface="Calibri" charset="0"/>
                <a:cs typeface="Calibri" panose="020F0502020204030204" pitchFamily="34" charset="0"/>
              </a:rPr>
              <a:t>They have to lay perfectly still for 10-40 minutes</a:t>
            </a:r>
          </a:p>
          <a:p>
            <a:r>
              <a:rPr lang="en-GB" sz="2800" noProof="0" dirty="0" err="1"/>
              <a:t>COSMO@Home</a:t>
            </a:r>
            <a:r>
              <a:rPr lang="en-GB" sz="2800" noProof="0" dirty="0"/>
              <a:t> – app with minigames where the goal is to prepare the child for the MRI-scanning procedure</a:t>
            </a:r>
          </a:p>
          <a:p>
            <a:r>
              <a:rPr lang="en-GB" sz="2800" noProof="0" dirty="0">
                <a:cs typeface="Calibri" panose="020F0502020204030204" pitchFamily="34" charset="0"/>
              </a:rPr>
              <a:t>Development/design focusing on achieving a set of learning goals:</a:t>
            </a:r>
          </a:p>
          <a:p>
            <a:pPr lvl="1"/>
            <a:r>
              <a:rPr lang="en-GB" noProof="0" dirty="0"/>
              <a:t>Explain the procedure </a:t>
            </a:r>
          </a:p>
          <a:p>
            <a:pPr lvl="1"/>
            <a:r>
              <a:rPr lang="en-GB" noProof="0" dirty="0"/>
              <a:t>Familiarization with MRI sounds </a:t>
            </a:r>
          </a:p>
          <a:p>
            <a:pPr lvl="1"/>
            <a:r>
              <a:rPr lang="en-GB" noProof="0" dirty="0"/>
              <a:t>Familiarization with size of the MRI machine (it is big)</a:t>
            </a:r>
          </a:p>
          <a:p>
            <a:pPr lvl="1"/>
            <a:r>
              <a:rPr lang="en-GB" noProof="0" dirty="0"/>
              <a:t>Practice the timings (it takes very long)</a:t>
            </a:r>
          </a:p>
          <a:p>
            <a:pPr lvl="1"/>
            <a:r>
              <a:rPr lang="en-GB" noProof="0" dirty="0"/>
              <a:t>Practice lying still</a:t>
            </a:r>
          </a:p>
          <a:p>
            <a:pPr lvl="1"/>
            <a:r>
              <a:rPr lang="en-GB" noProof="0" dirty="0"/>
              <a:t>Learn about accessories (earplugs, head coil etc)</a:t>
            </a:r>
          </a:p>
          <a:p>
            <a:pPr lvl="1"/>
            <a:r>
              <a:rPr lang="en-GB" noProof="0" dirty="0"/>
              <a:t>Understand metals</a:t>
            </a:r>
          </a:p>
          <a:p>
            <a:r>
              <a:rPr lang="en-GB" sz="2800" noProof="0" dirty="0"/>
              <a:t>Iterative testing with children at the hospital</a:t>
            </a:r>
          </a:p>
          <a:p>
            <a:r>
              <a:rPr lang="en-GB" sz="2800" noProof="0" dirty="0"/>
              <a:t>Challenge to establish a clear connection between the games and the learning goals</a:t>
            </a:r>
          </a:p>
          <a:p>
            <a:r>
              <a:rPr lang="en-GB" sz="2800" noProof="0" dirty="0"/>
              <a:t>Continuous work with both development to achieve the learning goals but also how to measure the learning goals</a:t>
            </a:r>
          </a:p>
          <a:p>
            <a:r>
              <a:rPr lang="en-GB" sz="2800" noProof="0" dirty="0"/>
              <a:t>Small children, heavy tablet, short texts and texts also needs to be spoken</a:t>
            </a:r>
          </a:p>
          <a:p>
            <a:r>
              <a:rPr lang="en-GB" noProof="0" dirty="0"/>
              <a:t>Hard to practice and achieve the learning goal of laying still</a:t>
            </a:r>
            <a:endParaRPr lang="en-GB" sz="2800" noProof="0" dirty="0"/>
          </a:p>
          <a:p>
            <a:endParaRPr lang="en-SE" dirty="0"/>
          </a:p>
        </p:txBody>
      </p:sp>
      <p:pic>
        <p:nvPicPr>
          <p:cNvPr id="6" name="Picture 18" descr="page5image23461312">
            <a:extLst>
              <a:ext uri="{FF2B5EF4-FFF2-40B4-BE49-F238E27FC236}">
                <a16:creationId xmlns:a16="http://schemas.microsoft.com/office/drawing/2014/main" id="{7DF013C2-989D-1783-5C37-2D662F586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730" y="335843"/>
            <a:ext cx="4809398" cy="267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7" descr="page5image23439104">
            <a:extLst>
              <a:ext uri="{FF2B5EF4-FFF2-40B4-BE49-F238E27FC236}">
                <a16:creationId xmlns:a16="http://schemas.microsoft.com/office/drawing/2014/main" id="{C7AF5981-CB73-AC9D-F4A3-9408B3FE4306}"/>
              </a:ext>
            </a:extLst>
          </p:cNvPr>
          <p:cNvPicPr>
            <a:picLocks noRot="1" noChangeAspect="1" noEditPoints="1" noChangeArrowheads="1" noCrop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7509" y="3341915"/>
            <a:ext cx="4135670" cy="2311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A1885EF-4455-D5F6-BA9B-C89F29D7F0D0}"/>
              </a:ext>
            </a:extLst>
          </p:cNvPr>
          <p:cNvSpPr txBox="1"/>
          <p:nvPr/>
        </p:nvSpPr>
        <p:spPr>
          <a:xfrm>
            <a:off x="7166244" y="6027003"/>
            <a:ext cx="48862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Sjölinder</a:t>
            </a:r>
            <a:r>
              <a:rPr lang="en-GB" sz="10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M., et al. (2021). </a:t>
            </a:r>
            <a:r>
              <a:rPr lang="en-GB" sz="1000" b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The </a:t>
            </a:r>
            <a:r>
              <a:rPr lang="en-GB" sz="1000" b="1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COSMO@Home</a:t>
            </a:r>
            <a:r>
              <a:rPr lang="en-GB" sz="1000" b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Application – Iterative Development and </a:t>
            </a:r>
          </a:p>
          <a:p>
            <a:r>
              <a:rPr lang="en-GB" sz="1000" b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Implementation of the Learning Goals</a:t>
            </a:r>
            <a:r>
              <a:rPr lang="en-GB" sz="10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. The Fourteenth International Conference on </a:t>
            </a:r>
          </a:p>
          <a:p>
            <a:r>
              <a:rPr lang="en-GB" sz="10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Advances in Computer-Human Interactions - ACHI 2021, July 17-22, 2021, Nice, France.</a:t>
            </a:r>
            <a:endParaRPr lang="en-SE" sz="10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6838447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B17D2-9E0C-3799-7E15-3D629D29E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4400" dirty="0"/>
              <a:t>Little NIRVANA - </a:t>
            </a:r>
            <a:r>
              <a:rPr lang="en-GB" sz="4400" noProof="0" dirty="0"/>
              <a:t>Needle</a:t>
            </a:r>
            <a:endParaRPr lang="en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FD117D-BFE6-D155-B793-54E39F5DC4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6085114" cy="503237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sz="2800" noProof="0" dirty="0"/>
              <a:t>Parter: KU Leuven, RISE, Philips, Maastricht University Medical </a:t>
            </a:r>
            <a:r>
              <a:rPr lang="en-GB" sz="2800" noProof="0" dirty="0" err="1"/>
              <a:t>Center</a:t>
            </a:r>
            <a:r>
              <a:rPr lang="en-GB" sz="2800" noProof="0" dirty="0"/>
              <a:t>, </a:t>
            </a:r>
            <a:r>
              <a:rPr lang="en-GB" sz="2800" noProof="0" dirty="0" err="1"/>
              <a:t>Cognuse</a:t>
            </a:r>
            <a:r>
              <a:rPr lang="en-GB" sz="2800" noProof="0" dirty="0"/>
              <a:t>, University of Tartu, Maastricht University, 2020-2022, 2023-2024, 2025-2027</a:t>
            </a:r>
          </a:p>
          <a:p>
            <a:pPr marL="0" indent="0">
              <a:buNone/>
            </a:pPr>
            <a:r>
              <a:rPr lang="en-GB" sz="2800" noProof="0" dirty="0"/>
              <a:t>Little-Nirvana – immersive experience for distracting children during painful procedures</a:t>
            </a:r>
          </a:p>
          <a:p>
            <a:pPr marL="0" indent="0">
              <a:buNone/>
            </a:pPr>
            <a:endParaRPr lang="en-GB" sz="2800" noProof="0" dirty="0"/>
          </a:p>
          <a:p>
            <a:r>
              <a:rPr lang="en-GB" b="0" i="0" u="none" strike="noStrike" noProof="0" dirty="0">
                <a:solidFill>
                  <a:srgbClr val="000000"/>
                </a:solidFill>
                <a:effectLst/>
              </a:rPr>
              <a:t>The purpose of Little NIRVANA is to reduce unpleasant experiences associated with medical treatments at hospitals</a:t>
            </a:r>
          </a:p>
          <a:p>
            <a:r>
              <a:rPr lang="en-GB" b="0" i="0" u="none" strike="noStrike" noProof="0" dirty="0">
                <a:solidFill>
                  <a:srgbClr val="000000"/>
                </a:solidFill>
                <a:effectLst/>
              </a:rPr>
              <a:t>The solution consists of a games and experiences that children can engage in as a distraction</a:t>
            </a:r>
          </a:p>
          <a:p>
            <a:r>
              <a:rPr lang="en-GB" b="0" i="0" u="none" strike="noStrike" noProof="0" dirty="0">
                <a:solidFill>
                  <a:srgbClr val="000000"/>
                </a:solidFill>
                <a:effectLst/>
              </a:rPr>
              <a:t>Interaction with a specially designed input device – a "magic wand, a large screen, and  holographic display</a:t>
            </a:r>
          </a:p>
          <a:p>
            <a:r>
              <a:rPr lang="en-GB" b="0" i="0" u="none" strike="noStrike" noProof="0" dirty="0">
                <a:solidFill>
                  <a:srgbClr val="000000"/>
                </a:solidFill>
                <a:effectLst/>
              </a:rPr>
              <a:t>A study will start this year with 1200 children </a:t>
            </a:r>
          </a:p>
          <a:p>
            <a:endParaRPr lang="en-S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9094B1-BBB1-4A52-9E76-16D89C9A4B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826943" y="920039"/>
            <a:ext cx="3015465" cy="2508961"/>
          </a:xfrm>
          <a:prstGeom prst="rect">
            <a:avLst/>
          </a:prstGeom>
        </p:spPr>
      </p:pic>
      <p:pic>
        <p:nvPicPr>
          <p:cNvPr id="6" name="Picture 5" descr="A picture containing indoor, wall, television, screen&#10;&#10;Description automatically generated">
            <a:extLst>
              <a:ext uri="{FF2B5EF4-FFF2-40B4-BE49-F238E27FC236}">
                <a16:creationId xmlns:a16="http://schemas.microsoft.com/office/drawing/2014/main" id="{BCA1701B-ADE9-5F28-5B55-881458E38F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7229" y="3773096"/>
            <a:ext cx="4764314" cy="2840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7420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A6E83-9B2F-3AC6-4150-8CE726FEA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/>
              <a:t>Little Nirvana - Dental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BB992B-28DE-F6CC-B6C6-5569C43656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70171" cy="4351338"/>
          </a:xfrm>
        </p:spPr>
        <p:txBody>
          <a:bodyPr>
            <a:normAutofit fontScale="92500"/>
          </a:bodyPr>
          <a:lstStyle/>
          <a:p>
            <a:r>
              <a:rPr lang="en-GB" noProof="0" dirty="0"/>
              <a:t>Extension of Nirvana – Needle (ongoing)</a:t>
            </a:r>
          </a:p>
          <a:p>
            <a:r>
              <a:rPr lang="en-GB" noProof="0" dirty="0"/>
              <a:t>AR-glasses and an interaction device for breathing</a:t>
            </a:r>
          </a:p>
          <a:p>
            <a:r>
              <a:rPr lang="en-GB" noProof="0" dirty="0"/>
              <a:t>Adapting the game to using two hands</a:t>
            </a:r>
          </a:p>
          <a:p>
            <a:r>
              <a:rPr lang="en-GB" noProof="0" dirty="0"/>
              <a:t>Challenges with developing new hardware capturing breathing movements, children of different ages and sizes.</a:t>
            </a:r>
          </a:p>
          <a:p>
            <a:r>
              <a:rPr lang="en-GB" noProof="0" dirty="0"/>
              <a:t>Games that are both easy and challenging</a:t>
            </a:r>
          </a:p>
          <a:p>
            <a:endParaRPr lang="en-S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D46B17-C271-38D2-AF40-F9BFB67321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8663" y="171152"/>
            <a:ext cx="4574620" cy="25618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EA7AD26-5F46-487F-AAA7-4F17FE7F3A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8714" y="4607506"/>
            <a:ext cx="3973286" cy="22504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A88A3E-56D7-B586-1CA1-5985ED6433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8663" y="2927019"/>
            <a:ext cx="3973286" cy="225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2210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20AD7F-825D-EBF9-1D1A-51297DAF8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3047D-A5CA-CCC5-787E-B3A1C5BC4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4572" y="2313668"/>
            <a:ext cx="10515600" cy="1325563"/>
          </a:xfrm>
        </p:spPr>
        <p:txBody>
          <a:bodyPr/>
          <a:lstStyle/>
          <a:p>
            <a:r>
              <a:rPr lang="en-SE"/>
              <a:t>Questions – thoughts?</a:t>
            </a:r>
          </a:p>
        </p:txBody>
      </p:sp>
    </p:spTree>
    <p:extLst>
      <p:ext uri="{BB962C8B-B14F-4D97-AF65-F5344CB8AC3E}">
        <p14:creationId xmlns:p14="http://schemas.microsoft.com/office/powerpoint/2010/main" val="31166733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870D6-C2F1-6FF2-AA2B-D7383D9A5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/>
              <a:t>Young adults as the target group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67D2D2-BA85-49F6-B586-857B7669F5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noProof="0" dirty="0"/>
              <a:t>One project – a tool for supporting people with eating disorders</a:t>
            </a:r>
          </a:p>
          <a:p>
            <a:r>
              <a:rPr lang="en-GB" noProof="0" dirty="0"/>
              <a:t>One project – applying  “Design Fiction”</a:t>
            </a:r>
          </a:p>
          <a:p>
            <a:r>
              <a:rPr lang="en-GB" noProof="0" dirty="0"/>
              <a:t>Projects in very different contexts</a:t>
            </a:r>
          </a:p>
          <a:p>
            <a:r>
              <a:rPr lang="en-GB" noProof="0" dirty="0"/>
              <a:t>Maybe not possible to group either - people are different</a:t>
            </a:r>
          </a:p>
          <a:p>
            <a:pPr marL="0" indent="0">
              <a:buNone/>
            </a:pPr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23472791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DE12A-FCDC-5193-12C5-7CCE30F00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294914" cy="1325563"/>
          </a:xfrm>
        </p:spPr>
        <p:txBody>
          <a:bodyPr>
            <a:normAutofit/>
          </a:bodyPr>
          <a:lstStyle/>
          <a:p>
            <a:r>
              <a:rPr lang="en-SE" sz="3200" dirty="0"/>
              <a:t>KARMA – Developing a tool for patients with eating disorders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DE10C8-5066-26C9-BF06-39EC97A9B4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730" y="1831055"/>
            <a:ext cx="7096184" cy="4351338"/>
          </a:xfrm>
        </p:spPr>
        <p:txBody>
          <a:bodyPr>
            <a:noAutofit/>
          </a:bodyPr>
          <a:lstStyle/>
          <a:p>
            <a:r>
              <a:rPr lang="en-GB" sz="2000" noProof="0" dirty="0"/>
              <a:t>Together with AB Mando, 2010</a:t>
            </a:r>
          </a:p>
          <a:p>
            <a:r>
              <a:rPr lang="en-GB" sz="2000" noProof="0" dirty="0"/>
              <a:t>Design goals based on needs from the patients:</a:t>
            </a:r>
          </a:p>
          <a:p>
            <a:pPr lvl="1"/>
            <a:r>
              <a:rPr lang="en-GB" sz="2000" noProof="0" dirty="0"/>
              <a:t>Providing an artificial case manager</a:t>
            </a:r>
          </a:p>
          <a:p>
            <a:pPr lvl="1"/>
            <a:r>
              <a:rPr lang="en-GB" sz="2000" noProof="0" dirty="0"/>
              <a:t>Increasing motivation</a:t>
            </a:r>
          </a:p>
          <a:p>
            <a:pPr lvl="1"/>
            <a:r>
              <a:rPr lang="en-GB" sz="2000" noProof="0" dirty="0"/>
              <a:t>Providing distraction</a:t>
            </a:r>
          </a:p>
          <a:p>
            <a:pPr lvl="1"/>
            <a:r>
              <a:rPr lang="en-GB" sz="2000" noProof="0" dirty="0"/>
              <a:t>Providing an appealing environment</a:t>
            </a:r>
          </a:p>
          <a:p>
            <a:r>
              <a:rPr lang="en-GB" sz="2000" noProof="0" dirty="0"/>
              <a:t>User needs – Cultural Probes (Gaver et al., 1999) box with items to use to capture their daily life or things they liked – fun to participate, free to do chose what to do – challenge to use the input for the solution</a:t>
            </a:r>
          </a:p>
          <a:p>
            <a:r>
              <a:rPr lang="en-GB" sz="2000" noProof="0" dirty="0"/>
              <a:t>Creating characters – iterative process together with a designer – ended up with a stereotypic look</a:t>
            </a:r>
          </a:p>
          <a:p>
            <a:r>
              <a:rPr lang="en-GB" sz="2000" noProof="0" dirty="0"/>
              <a:t>Developing the dialogue – </a:t>
            </a:r>
            <a:r>
              <a:rPr lang="en-GB" sz="2000" noProof="0" dirty="0" err="1"/>
              <a:t>Wizzard</a:t>
            </a:r>
            <a:r>
              <a:rPr lang="en-GB" sz="2000" noProof="0" dirty="0"/>
              <a:t> of Oz studies – appreciated to be anonymous – ethical aspects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22C311-9FAF-8090-1AE1-525D39786D1A}"/>
              </a:ext>
            </a:extLst>
          </p:cNvPr>
          <p:cNvSpPr txBox="1"/>
          <p:nvPr/>
        </p:nvSpPr>
        <p:spPr>
          <a:xfrm>
            <a:off x="6596742" y="5873115"/>
            <a:ext cx="5602816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Sjölinder</a:t>
            </a:r>
            <a:r>
              <a:rPr lang="en-GB" sz="10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M., Jansson, L., Höök, K., </a:t>
            </a:r>
            <a:r>
              <a:rPr lang="en-GB" sz="100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Laaksolahti</a:t>
            </a:r>
            <a:r>
              <a:rPr lang="en-GB" sz="10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J., Bergh, C., </a:t>
            </a:r>
            <a:r>
              <a:rPr lang="en-GB" sz="100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Södersten</a:t>
            </a:r>
            <a:r>
              <a:rPr lang="en-GB" sz="10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P., &amp; </a:t>
            </a:r>
            <a:r>
              <a:rPr lang="en-GB" sz="100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Zandian</a:t>
            </a:r>
            <a:r>
              <a:rPr lang="en-GB" sz="10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M. (2010). </a:t>
            </a:r>
          </a:p>
          <a:p>
            <a:r>
              <a:rPr lang="en-GB" sz="1000" b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User involvement of patients with eating disorder – the design process from user needs to prototype</a:t>
            </a:r>
            <a:r>
              <a:rPr lang="en-GB" sz="10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. </a:t>
            </a:r>
          </a:p>
          <a:p>
            <a:r>
              <a:rPr lang="en-GB" sz="10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ICEHST 2010 - International Conference on e-Health Services and Technologies, July 29-31, 2010, </a:t>
            </a:r>
          </a:p>
          <a:p>
            <a:r>
              <a:rPr lang="en-GB" sz="1000" u="sng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2"/>
              </a:rPr>
              <a:t>University of Piraeus</a:t>
            </a:r>
            <a:r>
              <a:rPr lang="en-GB" sz="10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Athens, Greece.</a:t>
            </a:r>
            <a:endParaRPr lang="en-SE" sz="10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SE"/>
          </a:p>
        </p:txBody>
      </p:sp>
      <p:pic>
        <p:nvPicPr>
          <p:cNvPr id="6" name="Picture 5" descr="A table with various objects on it&#10;&#10;AI-generated content may be incorrect.">
            <a:extLst>
              <a:ext uri="{FF2B5EF4-FFF2-40B4-BE49-F238E27FC236}">
                <a16:creationId xmlns:a16="http://schemas.microsoft.com/office/drawing/2014/main" id="{393474C7-B40A-7B34-CC1E-3206041499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3443" y="214237"/>
            <a:ext cx="4058557" cy="2360754"/>
          </a:xfrm>
          <a:prstGeom prst="rect">
            <a:avLst/>
          </a:prstGeom>
        </p:spPr>
      </p:pic>
      <p:pic>
        <p:nvPicPr>
          <p:cNvPr id="8" name="Picture 7" descr="A collage of images of a room&#10;&#10;AI-generated content may be incorrect.">
            <a:extLst>
              <a:ext uri="{FF2B5EF4-FFF2-40B4-BE49-F238E27FC236}">
                <a16:creationId xmlns:a16="http://schemas.microsoft.com/office/drawing/2014/main" id="{189BC9C7-6C47-D9D4-E91E-521EA82ACF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0678" y="2574991"/>
            <a:ext cx="3692886" cy="286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3813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38652-F6ED-E896-9CE2-4B24F997D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098971" cy="1325563"/>
          </a:xfrm>
        </p:spPr>
        <p:txBody>
          <a:bodyPr>
            <a:normAutofit/>
          </a:bodyPr>
          <a:lstStyle/>
          <a:p>
            <a:r>
              <a:rPr lang="en-GB" sz="2800" dirty="0"/>
              <a:t>Designing a Future City – Applying Design Fiction with High School students</a:t>
            </a:r>
            <a:endParaRPr lang="en-SE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A7ABB9-972A-D96E-F35C-578D94B63B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1921" y="1718341"/>
            <a:ext cx="9633857" cy="4810709"/>
          </a:xfrm>
        </p:spPr>
        <p:txBody>
          <a:bodyPr>
            <a:normAutofit fontScale="62500" lnSpcReduction="20000"/>
          </a:bodyPr>
          <a:lstStyle/>
          <a:p>
            <a:r>
              <a:rPr lang="en-GB" noProof="0" dirty="0"/>
              <a:t>2019-2022 – Part of the project </a:t>
            </a:r>
            <a:r>
              <a:rPr lang="en-GB" dirty="0"/>
              <a:t>S</a:t>
            </a:r>
            <a:r>
              <a:rPr lang="en-GB" noProof="0" dirty="0" err="1"/>
              <a:t>ustainable</a:t>
            </a:r>
            <a:r>
              <a:rPr lang="en-GB" noProof="0" dirty="0"/>
              <a:t> cities – </a:t>
            </a:r>
            <a:r>
              <a:rPr lang="en-GB" noProof="0" dirty="0" err="1"/>
              <a:t>Enköping</a:t>
            </a:r>
            <a:r>
              <a:rPr lang="en-GB" noProof="0" dirty="0"/>
              <a:t>, 2019-2022</a:t>
            </a:r>
          </a:p>
          <a:p>
            <a:r>
              <a:rPr lang="en-GB" noProof="0" dirty="0"/>
              <a:t>Design Fiction is a mix of science, fact, design, and science fiction (Bleeker, 2009)</a:t>
            </a:r>
          </a:p>
          <a:p>
            <a:r>
              <a:rPr lang="en-GB" dirty="0"/>
              <a:t>M</a:t>
            </a:r>
            <a:r>
              <a:rPr lang="en-GB" noProof="0" dirty="0" err="1"/>
              <a:t>ethod</a:t>
            </a:r>
            <a:r>
              <a:rPr lang="en-GB" noProof="0" dirty="0"/>
              <a:t> to explore future possible scenarios and to identify the steps needed to get there (</a:t>
            </a:r>
            <a:r>
              <a:rPr lang="en-GB" noProof="0" dirty="0" err="1"/>
              <a:t>Wakkary</a:t>
            </a:r>
            <a:r>
              <a:rPr lang="en-GB" noProof="0" dirty="0"/>
              <a:t> et al., 2013)</a:t>
            </a:r>
          </a:p>
          <a:p>
            <a:pPr fontAlgn="base">
              <a:lnSpc>
                <a:spcPct val="100000"/>
              </a:lnSpc>
            </a:pPr>
            <a:r>
              <a:rPr lang="en-GB" sz="2800" noProof="0" dirty="0"/>
              <a:t>To explore if and how high school students could apply and use the method Design Fiction</a:t>
            </a:r>
          </a:p>
          <a:p>
            <a:pPr>
              <a:lnSpc>
                <a:spcPct val="100000"/>
              </a:lnSpc>
            </a:pPr>
            <a:r>
              <a:rPr lang="en-GB" sz="2800" noProof="0" dirty="0"/>
              <a:t>Six final year students  wrote  their finishing Grade essay within the project with a focus on novel solutions to environmental challenges</a:t>
            </a:r>
          </a:p>
          <a:p>
            <a:pPr>
              <a:lnSpc>
                <a:spcPct val="100000"/>
              </a:lnSpc>
            </a:pPr>
            <a:r>
              <a:rPr lang="en-GB" sz="2800" noProof="0" dirty="0"/>
              <a:t>The students first participated in a Design Fiction workshop and then arranged workshops themselves with first-year students</a:t>
            </a:r>
          </a:p>
          <a:p>
            <a:pPr>
              <a:lnSpc>
                <a:spcPct val="100000"/>
              </a:lnSpc>
            </a:pPr>
            <a:r>
              <a:rPr lang="en-GB" sz="2800" noProof="0" dirty="0"/>
              <a:t>The final year students wrote a short text about learning about and using the method:</a:t>
            </a:r>
          </a:p>
          <a:p>
            <a:pPr lvl="1"/>
            <a:r>
              <a:rPr lang="en-GB" noProof="0" dirty="0"/>
              <a:t>They learnt a lot and it went over their expectations</a:t>
            </a:r>
          </a:p>
          <a:p>
            <a:pPr lvl="1"/>
            <a:r>
              <a:rPr lang="en-GB" noProof="0" dirty="0"/>
              <a:t>They were impressed by the first-year students’ ideas</a:t>
            </a:r>
          </a:p>
          <a:p>
            <a:pPr lvl="1"/>
            <a:r>
              <a:rPr lang="en-GB" noProof="0" dirty="0"/>
              <a:t>Reflections about </a:t>
            </a:r>
            <a:r>
              <a:rPr lang="en-GB" dirty="0"/>
              <a:t>applying the method:</a:t>
            </a:r>
          </a:p>
          <a:p>
            <a:pPr lvl="2"/>
            <a:r>
              <a:rPr lang="en-GB" noProof="0" dirty="0"/>
              <a:t>Some students in some of the groups did not contribute since they thought the task was difficult</a:t>
            </a:r>
          </a:p>
          <a:p>
            <a:pPr lvl="2"/>
            <a:r>
              <a:rPr lang="en-GB" noProof="0" dirty="0"/>
              <a:t>In some of the groups, the participants used ideas from internet instead of exploring their own ideas</a:t>
            </a:r>
          </a:p>
          <a:p>
            <a:r>
              <a:rPr lang="en-GB" dirty="0"/>
              <a:t>Meaningful and  knowledge generating way of working with design with the final year students</a:t>
            </a:r>
            <a:endParaRPr lang="en-S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B4858B-C4EA-5CBD-F444-2EE054922187}"/>
              </a:ext>
            </a:extLst>
          </p:cNvPr>
          <p:cNvSpPr txBox="1"/>
          <p:nvPr/>
        </p:nvSpPr>
        <p:spPr>
          <a:xfrm>
            <a:off x="7510910" y="6141204"/>
            <a:ext cx="46810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Sjölinder</a:t>
            </a:r>
            <a:r>
              <a:rPr lang="en-US" sz="1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M., Söderberg, J. (2022). </a:t>
            </a:r>
            <a:r>
              <a:rPr lang="en-GB" sz="1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Designing a Future City – Applying Design Fiction </a:t>
            </a:r>
          </a:p>
          <a:p>
            <a:r>
              <a:rPr lang="en-GB" sz="1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with High School Students</a:t>
            </a:r>
            <a:r>
              <a:rPr lang="en-US" sz="1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. In proceedings of IHIET 2022 (</a:t>
            </a:r>
            <a:r>
              <a:rPr lang="en-GB" sz="10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8th International Conference </a:t>
            </a:r>
          </a:p>
          <a:p>
            <a:r>
              <a:rPr lang="en-GB" sz="10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on Human Interaction &amp; Emerging Technologies</a:t>
            </a:r>
            <a:r>
              <a:rPr lang="en-US" sz="1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) August 22-24, 2022, Nice, France.</a:t>
            </a:r>
            <a:endParaRPr lang="en-S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SE" dirty="0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77B4B1F0-9CEA-A577-9CEB-1F92435D795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7"/>
          <a:stretch/>
        </p:blipFill>
        <p:spPr bwMode="auto">
          <a:xfrm>
            <a:off x="9134652" y="328949"/>
            <a:ext cx="2802253" cy="14292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942986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BDFE92-0C93-A871-433C-57E95BA3E6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06662"/>
            <a:ext cx="6727371" cy="2740252"/>
          </a:xfrm>
        </p:spPr>
        <p:txBody>
          <a:bodyPr/>
          <a:lstStyle/>
          <a:p>
            <a:r>
              <a:rPr lang="en-SE" dirty="0"/>
              <a:t>Researcher at RISE, 20% teaching at MDU</a:t>
            </a:r>
          </a:p>
          <a:p>
            <a:r>
              <a:rPr lang="en-SE" dirty="0"/>
              <a:t>PhD Psychology (usage of technology) and Bachlor in Computer science</a:t>
            </a:r>
          </a:p>
          <a:p>
            <a:r>
              <a:rPr lang="en-GB" dirty="0"/>
              <a:t>W</a:t>
            </a:r>
            <a:r>
              <a:rPr lang="en-SE" dirty="0"/>
              <a:t>orked at SICS/RISE with applied projects for a super long time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526C4B-A797-D0CA-6F6B-D0A7C83D1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5625" y="596650"/>
            <a:ext cx="2770317" cy="300405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19395D3-C71C-3372-4C62-65E611885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SE"/>
              <a:t>Marie Sjölinder</a:t>
            </a:r>
          </a:p>
        </p:txBody>
      </p:sp>
    </p:spTree>
    <p:extLst>
      <p:ext uri="{BB962C8B-B14F-4D97-AF65-F5344CB8AC3E}">
        <p14:creationId xmlns:p14="http://schemas.microsoft.com/office/powerpoint/2010/main" val="17608568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E67418-CE89-2847-BD39-83AA15FC5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2137F-EE7F-9D0E-D074-FA87377B9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4572" y="2313668"/>
            <a:ext cx="10515600" cy="1325563"/>
          </a:xfrm>
        </p:spPr>
        <p:txBody>
          <a:bodyPr/>
          <a:lstStyle/>
          <a:p>
            <a:r>
              <a:rPr lang="en-SE"/>
              <a:t>Questions – thoughts?</a:t>
            </a:r>
          </a:p>
        </p:txBody>
      </p:sp>
    </p:spTree>
    <p:extLst>
      <p:ext uri="{BB962C8B-B14F-4D97-AF65-F5344CB8AC3E}">
        <p14:creationId xmlns:p14="http://schemas.microsoft.com/office/powerpoint/2010/main" val="23739807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F408B-919B-4534-C6F5-1EBF4A3ED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A8564A-92B0-FF64-5052-52BC3E2DBF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6896100" cy="4667250"/>
          </a:xfrm>
        </p:spPr>
        <p:txBody>
          <a:bodyPr>
            <a:normAutofit fontScale="92500" lnSpcReduction="10000"/>
          </a:bodyPr>
          <a:lstStyle/>
          <a:p>
            <a:r>
              <a:rPr lang="en-GB" noProof="0" dirty="0"/>
              <a:t>In applied projects – balance between user needs, cost/context for the company, research and the users’ situation</a:t>
            </a:r>
          </a:p>
          <a:p>
            <a:r>
              <a:rPr lang="en-GB" noProof="0" dirty="0"/>
              <a:t>Chose and apply methods based on the context</a:t>
            </a:r>
          </a:p>
          <a:p>
            <a:r>
              <a:rPr lang="en-GB" noProof="0" dirty="0"/>
              <a:t>Change and adapt the methods – better to adjust than get nothing out if</a:t>
            </a:r>
          </a:p>
          <a:p>
            <a:r>
              <a:rPr lang="en-GB" noProof="0" dirty="0"/>
              <a:t>The users/participants must get something out of it and have a good time</a:t>
            </a:r>
          </a:p>
          <a:p>
            <a:r>
              <a:rPr lang="en-GB" noProof="0" dirty="0"/>
              <a:t>AND from an evaluation perspective - never measure laughs per minute – it does not work….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96CBCF-2284-AB7E-68A0-1A272B6B52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4300" y="3352800"/>
            <a:ext cx="44577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5394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FAE88-8BC6-84E9-A1F0-661CA26D7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/>
              <a:t>COPD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5BCD65-37AA-8253-6289-273B11654A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96543" cy="4351338"/>
          </a:xfrm>
        </p:spPr>
        <p:txBody>
          <a:bodyPr/>
          <a:lstStyle/>
          <a:p>
            <a:pPr fontAlgn="base"/>
            <a:r>
              <a:rPr lang="en-GB" sz="2000"/>
              <a:t>Together with KI/KS, </a:t>
            </a:r>
            <a:r>
              <a:rPr lang="en-GB" sz="2000" err="1"/>
              <a:t>Alkit</a:t>
            </a:r>
            <a:r>
              <a:rPr lang="en-GB" sz="2000"/>
              <a:t> communication</a:t>
            </a:r>
          </a:p>
          <a:p>
            <a:pPr fontAlgn="base"/>
            <a:r>
              <a:rPr lang="en-GB" sz="2000"/>
              <a:t>Monitoring and physical activity for COPD patients</a:t>
            </a:r>
          </a:p>
          <a:p>
            <a:pPr fontAlgn="base"/>
            <a:r>
              <a:rPr lang="en-GB" sz="2000"/>
              <a:t>Monitoring and video communication with GP</a:t>
            </a:r>
          </a:p>
          <a:p>
            <a:pPr fontAlgn="base"/>
            <a:r>
              <a:rPr lang="en-GB" sz="2000"/>
              <a:t>Vulnerable group – plan the workshops based on their health</a:t>
            </a:r>
          </a:p>
          <a:p>
            <a:pPr fontAlgn="base"/>
            <a:r>
              <a:rPr lang="en-GB" sz="2000"/>
              <a:t>Patient organisation –engaged - but are the participants represent the population?</a:t>
            </a:r>
          </a:p>
          <a:p>
            <a:endParaRPr lang="en-SE"/>
          </a:p>
        </p:txBody>
      </p:sp>
      <p:pic>
        <p:nvPicPr>
          <p:cNvPr id="4" name="Bildobjekt 5" descr="sjukgymnastik-viedokonf.jpg">
            <a:extLst>
              <a:ext uri="{FF2B5EF4-FFF2-40B4-BE49-F238E27FC236}">
                <a16:creationId xmlns:a16="http://schemas.microsoft.com/office/drawing/2014/main" id="{333137B7-ED6E-28D1-2C57-0EE52AE8F9C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0" y="3931988"/>
            <a:ext cx="3482993" cy="25584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B80562-018C-A0C5-057E-2821EE1942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4970" y="751115"/>
            <a:ext cx="3608526" cy="2816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4992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C42CB-0022-10EA-966D-75855F38E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Home Hospital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BA5B37-5DBE-3383-B2DC-CDAB3A74B2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291209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FA0F0-E4AE-388E-DA8A-65A7E1159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F036BA-1A10-DEE9-585D-8EE2C69EFB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noProof="0" dirty="0"/>
              <a:t>Previous or ongoing projects at RISE</a:t>
            </a:r>
          </a:p>
          <a:p>
            <a:r>
              <a:rPr lang="en-GB" noProof="0" dirty="0"/>
              <a:t>Methods applied in different contexts</a:t>
            </a:r>
          </a:p>
          <a:p>
            <a:r>
              <a:rPr lang="en-GB" noProof="0" dirty="0"/>
              <a:t>Opportunities and challenges</a:t>
            </a:r>
          </a:p>
          <a:p>
            <a:r>
              <a:rPr lang="en-GB" noProof="0" dirty="0"/>
              <a:t>Research in the projects</a:t>
            </a:r>
          </a:p>
          <a:p>
            <a:endParaRPr lang="en-GB" noProof="0" dirty="0"/>
          </a:p>
          <a:p>
            <a:r>
              <a:rPr lang="en-GB" noProof="0" dirty="0"/>
              <a:t>Older adults</a:t>
            </a:r>
          </a:p>
          <a:p>
            <a:r>
              <a:rPr lang="en-GB" noProof="0" dirty="0"/>
              <a:t>Tools for supporting rehabilitation</a:t>
            </a:r>
          </a:p>
          <a:p>
            <a:r>
              <a:rPr lang="en-GB" noProof="0" dirty="0"/>
              <a:t>Children</a:t>
            </a:r>
          </a:p>
          <a:p>
            <a:r>
              <a:rPr lang="en-GB" noProof="0" dirty="0"/>
              <a:t>Young adults </a:t>
            </a:r>
          </a:p>
        </p:txBody>
      </p:sp>
    </p:spTree>
    <p:extLst>
      <p:ext uri="{BB962C8B-B14F-4D97-AF65-F5344CB8AC3E}">
        <p14:creationId xmlns:p14="http://schemas.microsoft.com/office/powerpoint/2010/main" val="19111509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D3180D-026C-DEFC-4564-CAD35E510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/>
              <a:t>Older adults as the target group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FBB1E7-C93A-D675-D512-F26D00E5F7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noProof="0" dirty="0"/>
              <a:t>Not one target group</a:t>
            </a:r>
          </a:p>
          <a:p>
            <a:r>
              <a:rPr lang="en-GB" noProof="0" dirty="0"/>
              <a:t>Diversity, becoming more diverse as we age</a:t>
            </a:r>
          </a:p>
          <a:p>
            <a:r>
              <a:rPr lang="en-GB" noProof="0" dirty="0"/>
              <a:t>Large age span – man years covered in this vague definition</a:t>
            </a:r>
          </a:p>
          <a:p>
            <a:r>
              <a:rPr lang="en-GB" noProof="0" dirty="0"/>
              <a:t>Larger differences based on socio-economic differences</a:t>
            </a:r>
          </a:p>
          <a:p>
            <a:r>
              <a:rPr lang="en-GB" noProof="0" dirty="0"/>
              <a:t>Stereotypes</a:t>
            </a:r>
          </a:p>
          <a:p>
            <a:r>
              <a:rPr lang="en-GB" noProof="0" dirty="0"/>
              <a:t>Motivation and incentives rather than lack of interest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15048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4B760-09D5-A1B2-2C91-8B24716CE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Life Stories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44C9A9-32ED-432B-E17E-B30050EBD6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3372"/>
            <a:ext cx="7497502" cy="5388428"/>
          </a:xfrm>
        </p:spPr>
        <p:txBody>
          <a:bodyPr>
            <a:normAutofit fontScale="55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2600" dirty="0" err="1"/>
              <a:t>Familjen</a:t>
            </a:r>
            <a:r>
              <a:rPr lang="en-GB" sz="2600" dirty="0"/>
              <a:t> </a:t>
            </a:r>
            <a:r>
              <a:rPr lang="en-GB" sz="2600" dirty="0" err="1"/>
              <a:t>Kamprads</a:t>
            </a:r>
            <a:r>
              <a:rPr lang="en-GB" sz="2600" dirty="0"/>
              <a:t> </a:t>
            </a:r>
            <a:r>
              <a:rPr lang="en-GB" sz="2600" dirty="0" err="1"/>
              <a:t>stiftelse</a:t>
            </a:r>
            <a:r>
              <a:rPr lang="en-GB" sz="2600" dirty="0"/>
              <a:t>, 2022-01-01 - 2024-08-31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2600" dirty="0"/>
              <a:t>Project partners: RISE, Betania </a:t>
            </a:r>
            <a:r>
              <a:rPr lang="en-GB" sz="2600" dirty="0" err="1"/>
              <a:t>stiftelsen</a:t>
            </a:r>
            <a:r>
              <a:rPr lang="en-GB" sz="2600" dirty="0"/>
              <a:t>, </a:t>
            </a:r>
            <a:r>
              <a:rPr lang="en-GB" sz="2600" dirty="0" err="1"/>
              <a:t>Piteå</a:t>
            </a:r>
            <a:r>
              <a:rPr lang="en-GB" sz="2600" dirty="0"/>
              <a:t> </a:t>
            </a:r>
            <a:r>
              <a:rPr lang="en-GB" sz="2600" dirty="0" err="1"/>
              <a:t>kommun</a:t>
            </a:r>
            <a:r>
              <a:rPr lang="en-GB" sz="2600" dirty="0"/>
              <a:t>, Aging 2.0, </a:t>
            </a:r>
          </a:p>
          <a:p>
            <a:pPr>
              <a:lnSpc>
                <a:spcPct val="120000"/>
              </a:lnSpc>
              <a:spcBef>
                <a:spcPts val="400"/>
              </a:spcBef>
            </a:pPr>
            <a:endParaRPr lang="en-GB" sz="2600" noProof="0" dirty="0"/>
          </a:p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en-GB" sz="2600" noProof="0" dirty="0"/>
              <a:t>Digital solution for gathering life stories - supporting communication between older adults and caregivers/relatives</a:t>
            </a:r>
          </a:p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en-GB" sz="2600" noProof="0" dirty="0"/>
              <a:t>Based on paper-versions and digital versions where the aim is to gather information about a person’s life and preferences</a:t>
            </a:r>
          </a:p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en-GB" sz="2600" noProof="0" dirty="0"/>
              <a:t>Aim here - multi-sensor experience, capture both past and present, changes with time, the older adult in control</a:t>
            </a:r>
          </a:p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en-GB" sz="2600" noProof="0" dirty="0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The interactive solution developed consisted of two parts, one mini-game for gathering information about preferences and interests, and one part where an interactive device was used to present relevant topics for conversation</a:t>
            </a:r>
            <a:r>
              <a:rPr lang="en-GB" sz="2600" noProof="0" dirty="0">
                <a:effectLst/>
              </a:rPr>
              <a:t> </a:t>
            </a:r>
            <a:endParaRPr lang="en-GB" sz="2600" noProof="0" dirty="0"/>
          </a:p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en-GB" sz="2600" noProof="0" dirty="0"/>
              <a:t>Iterative development – workshops with different groups and at the end testing the solution</a:t>
            </a:r>
          </a:p>
          <a:p>
            <a:pPr marL="0" indent="0">
              <a:lnSpc>
                <a:spcPct val="120000"/>
              </a:lnSpc>
              <a:spcBef>
                <a:spcPts val="400"/>
              </a:spcBef>
              <a:buNone/>
            </a:pPr>
            <a:r>
              <a:rPr lang="en-GB" sz="2600" noProof="0" dirty="0"/>
              <a:t>Lesson learnt:</a:t>
            </a:r>
          </a:p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en-GB" sz="2600" noProof="0" dirty="0"/>
              <a:t>Complex set-up with two steps, needs two participants – older adult and staff/relative, challenge to get participants and to have a similar set-up for all sessions</a:t>
            </a:r>
          </a:p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en-GB" sz="2600" noProof="0" dirty="0"/>
              <a:t>Started to develop too late – complex technical set-up. So many IRL details that will be a part of the experience</a:t>
            </a:r>
            <a:r>
              <a:rPr lang="en-GB" sz="2600" dirty="0"/>
              <a:t> - </a:t>
            </a:r>
            <a:r>
              <a:rPr lang="en-GB" sz="2600" noProof="0" dirty="0"/>
              <a:t>that needs to be iterated a lot!</a:t>
            </a:r>
          </a:p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en-GB" sz="2600" noProof="0" dirty="0"/>
              <a:t>Balance between nice meetings to get participants and being able to conduct some </a:t>
            </a:r>
          </a:p>
          <a:p>
            <a:pPr marL="0" indent="0">
              <a:lnSpc>
                <a:spcPct val="120000"/>
              </a:lnSpc>
              <a:spcBef>
                <a:spcPts val="400"/>
              </a:spcBef>
              <a:buNone/>
            </a:pPr>
            <a:r>
              <a:rPr lang="en-GB" sz="2600" noProof="0" dirty="0"/>
              <a:t>       kind of systematic research.</a:t>
            </a:r>
            <a:endParaRPr lang="en-SE" sz="2800" dirty="0"/>
          </a:p>
          <a:p>
            <a:pPr marL="0" indent="0">
              <a:buNone/>
            </a:pPr>
            <a:endParaRPr lang="en-SE" dirty="0"/>
          </a:p>
        </p:txBody>
      </p:sp>
      <p:pic>
        <p:nvPicPr>
          <p:cNvPr id="5" name="Picture 4" descr="A hand holding a blue mouse&#10;&#10;Description automatically generated">
            <a:extLst>
              <a:ext uri="{FF2B5EF4-FFF2-40B4-BE49-F238E27FC236}">
                <a16:creationId xmlns:a16="http://schemas.microsoft.com/office/drawing/2014/main" id="{98B3ED68-0E8D-295E-44E0-276B9C645C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9856" y="4278086"/>
            <a:ext cx="3731023" cy="1421342"/>
          </a:xfrm>
          <a:prstGeom prst="rect">
            <a:avLst/>
          </a:prstGeom>
        </p:spPr>
      </p:pic>
      <p:pic>
        <p:nvPicPr>
          <p:cNvPr id="7" name="Picture 6" descr="A screenshot of a mobile app&#10;&#10;AI-generated content may be incorrect.">
            <a:extLst>
              <a:ext uri="{FF2B5EF4-FFF2-40B4-BE49-F238E27FC236}">
                <a16:creationId xmlns:a16="http://schemas.microsoft.com/office/drawing/2014/main" id="{ED52D569-F13D-4CF5-F50C-178C49046E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0513" y="2026421"/>
            <a:ext cx="2920266" cy="1872715"/>
          </a:xfrm>
          <a:prstGeom prst="rect">
            <a:avLst/>
          </a:prstGeom>
        </p:spPr>
      </p:pic>
      <p:pic>
        <p:nvPicPr>
          <p:cNvPr id="4" name="image1.jpg" descr="A diagram of a base station&#10;&#10;Description automatically generated">
            <a:extLst>
              <a:ext uri="{FF2B5EF4-FFF2-40B4-BE49-F238E27FC236}">
                <a16:creationId xmlns:a16="http://schemas.microsoft.com/office/drawing/2014/main" id="{6E38AE96-A20F-8B62-ABDF-E58CD19682D6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8335702" y="170907"/>
            <a:ext cx="3432174" cy="1519781"/>
          </a:xfrm>
          <a:prstGeom prst="rect">
            <a:avLst/>
          </a:prstGeom>
          <a:ln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CBF8153-E8A7-326A-B9BD-398C357071F5}"/>
              </a:ext>
            </a:extLst>
          </p:cNvPr>
          <p:cNvSpPr txBox="1"/>
          <p:nvPr/>
        </p:nvSpPr>
        <p:spPr>
          <a:xfrm>
            <a:off x="7765788" y="5825319"/>
            <a:ext cx="442621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Sjölinder, M., Hollström, E., Rönntoft, H., Ståhl, O., Helin, A., Marklund, V.  (2024).</a:t>
            </a:r>
          </a:p>
          <a:p>
            <a:r>
              <a:rPr lang="en-SE" sz="1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Evaluation of an Interactive Solution for Reminiscence and Communication</a:t>
            </a:r>
            <a:r>
              <a:rPr lang="en-S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r>
              <a:rPr lang="en-S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In: Jay Kalra (eds) Human Factors in Aging and Special Needs. AHFE (2024) </a:t>
            </a:r>
          </a:p>
          <a:p>
            <a:r>
              <a:rPr lang="en-S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International Conference. AHFE Open Access, vol 133. AHFE International, USA.</a:t>
            </a:r>
          </a:p>
          <a:p>
            <a:r>
              <a:rPr lang="en-S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http://doi.org/10.54941/ahfe1004890</a:t>
            </a:r>
          </a:p>
        </p:txBody>
      </p:sp>
    </p:spTree>
    <p:extLst>
      <p:ext uri="{BB962C8B-B14F-4D97-AF65-F5344CB8AC3E}">
        <p14:creationId xmlns:p14="http://schemas.microsoft.com/office/powerpoint/2010/main" val="22277475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199FA-6546-06B5-05CA-2BB2CD022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/>
              <a:t>Ippi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07873E-2223-E860-FAC6-112F8D4836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05641"/>
            <a:ext cx="5921830" cy="4667251"/>
          </a:xfrm>
        </p:spPr>
        <p:txBody>
          <a:bodyPr>
            <a:normAutofit fontScale="62500" lnSpcReduction="20000"/>
          </a:bodyPr>
          <a:lstStyle/>
          <a:p>
            <a:r>
              <a:rPr lang="en-GB" noProof="0" dirty="0"/>
              <a:t>Together with the company In View, 2010-2012</a:t>
            </a:r>
          </a:p>
          <a:p>
            <a:r>
              <a:rPr lang="en-GB" noProof="0" dirty="0"/>
              <a:t>Interaction with apps using the TV as a larger screen</a:t>
            </a:r>
          </a:p>
          <a:p>
            <a:r>
              <a:rPr lang="en-GB" noProof="0" dirty="0"/>
              <a:t>Develop new services for their product</a:t>
            </a:r>
          </a:p>
          <a:p>
            <a:r>
              <a:rPr lang="en-GB" noProof="0" dirty="0"/>
              <a:t>Older adults of different ages – nursing homes and living on their own</a:t>
            </a:r>
          </a:p>
          <a:p>
            <a:r>
              <a:rPr lang="en-GB" noProof="0" dirty="0"/>
              <a:t>Nursing homes – gate keepers – wrong target group</a:t>
            </a:r>
          </a:p>
          <a:p>
            <a:r>
              <a:rPr lang="en-GB" noProof="0" dirty="0"/>
              <a:t>After some time – insights – new context of usage</a:t>
            </a:r>
          </a:p>
          <a:p>
            <a:r>
              <a:rPr lang="en-GB" noProof="0" dirty="0"/>
              <a:t>Younger older adults – same group of participants – important with social context and that they get something out of their participation</a:t>
            </a:r>
          </a:p>
          <a:p>
            <a:r>
              <a:rPr lang="en-GB" noProof="0" dirty="0"/>
              <a:t>Working close together with the company and the younger group of older adults</a:t>
            </a:r>
          </a:p>
          <a:p>
            <a:r>
              <a:rPr lang="en-GB" noProof="0" dirty="0"/>
              <a:t>Prioritization matrix – most needed and possible to develop</a:t>
            </a:r>
          </a:p>
          <a:p>
            <a:r>
              <a:rPr lang="en-GB" dirty="0"/>
              <a:t>Research: Methods for user involvement, feasibility study, how to meet the needs of all stakeholders (including the company)</a:t>
            </a:r>
            <a:endParaRPr lang="en-GB" noProof="0" dirty="0"/>
          </a:p>
        </p:txBody>
      </p:sp>
      <p:pic>
        <p:nvPicPr>
          <p:cNvPr id="5" name="Picture 4" descr="A white device with a screen on it&#10;&#10;AI-generated content may be incorrect.">
            <a:extLst>
              <a:ext uri="{FF2B5EF4-FFF2-40B4-BE49-F238E27FC236}">
                <a16:creationId xmlns:a16="http://schemas.microsoft.com/office/drawing/2014/main" id="{92CE0AF6-0044-9D31-DA90-3278BF3CF8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3057" y="859074"/>
            <a:ext cx="4849587" cy="35812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3137C4-5814-2740-688F-F1DAAC92E58D}"/>
              </a:ext>
            </a:extLst>
          </p:cNvPr>
          <p:cNvSpPr txBox="1"/>
          <p:nvPr/>
        </p:nvSpPr>
        <p:spPr>
          <a:xfrm>
            <a:off x="7199307" y="6018949"/>
            <a:ext cx="49926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Sjölinder</a:t>
            </a:r>
            <a:r>
              <a:rPr lang="en-GB" sz="1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M &amp; Scandurra I. (2015). </a:t>
            </a:r>
            <a:r>
              <a:rPr lang="en-GB" sz="1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Effects of Using Care Professionals in the Development </a:t>
            </a:r>
          </a:p>
          <a:p>
            <a:r>
              <a:rPr lang="en-GB" sz="1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of Social Technology for Elderly. </a:t>
            </a:r>
            <a:r>
              <a:rPr lang="en-GB" sz="1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In Human Aspects of IT for the Aged Population. </a:t>
            </a:r>
          </a:p>
          <a:p>
            <a:r>
              <a:rPr lang="en-GB" sz="1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Design for Everyday Life. LNCS Vol 9194, pp 181-192, 2015 First International Conference, </a:t>
            </a:r>
          </a:p>
          <a:p>
            <a:r>
              <a:rPr lang="en-GB" sz="1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ITAP 2015, Held as Part of HCI International 2015, Los Angeles, CA, USA, August 2-7, 2015.</a:t>
            </a:r>
            <a:endParaRPr lang="en-S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715467-E8E5-5CB3-C23C-EC510825F025}"/>
              </a:ext>
            </a:extLst>
          </p:cNvPr>
          <p:cNvSpPr txBox="1"/>
          <p:nvPr/>
        </p:nvSpPr>
        <p:spPr>
          <a:xfrm>
            <a:off x="7199307" y="5266776"/>
            <a:ext cx="484958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00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Sjölinder</a:t>
            </a:r>
            <a:r>
              <a:rPr lang="en-GB" sz="10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M., Scandurra I., </a:t>
            </a:r>
            <a:r>
              <a:rPr lang="en-GB" sz="100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Avatare</a:t>
            </a:r>
            <a:r>
              <a:rPr lang="en-GB" sz="10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00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Nöu</a:t>
            </a:r>
            <a:r>
              <a:rPr lang="en-GB" sz="10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A., </a:t>
            </a:r>
            <a:r>
              <a:rPr lang="en-GB" sz="100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Kolkowska</a:t>
            </a:r>
            <a:r>
              <a:rPr lang="en-GB" sz="10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E. (2016)</a:t>
            </a:r>
            <a:r>
              <a:rPr lang="en-SE" sz="10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. </a:t>
            </a:r>
            <a:r>
              <a:rPr lang="en-GB" sz="1000" b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To Meet the Needs of Aging Users and the Prerequisites of Innovators  in the Design Process</a:t>
            </a:r>
            <a:r>
              <a:rPr lang="en-GB" sz="10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. In: Zhou J., Salvendy G. (eds) Human Aspects of IT for the Aged Population. Design for Aging. ITAP 2016. Lecture Notes in Computer Science, vol 9754. Springer, Cham</a:t>
            </a:r>
            <a:endParaRPr lang="en-SE" sz="10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7151470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48552-283C-7B56-0A1F-46B2B5759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4572" y="2313668"/>
            <a:ext cx="10515600" cy="1325563"/>
          </a:xfrm>
        </p:spPr>
        <p:txBody>
          <a:bodyPr/>
          <a:lstStyle/>
          <a:p>
            <a:r>
              <a:rPr lang="en-SE"/>
              <a:t>Questions – thoughts?</a:t>
            </a:r>
          </a:p>
        </p:txBody>
      </p:sp>
    </p:spTree>
    <p:extLst>
      <p:ext uri="{BB962C8B-B14F-4D97-AF65-F5344CB8AC3E}">
        <p14:creationId xmlns:p14="http://schemas.microsoft.com/office/powerpoint/2010/main" val="34228680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A3F7A-982F-42EC-7846-6FA136D74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2582"/>
            <a:ext cx="10515600" cy="1325563"/>
          </a:xfrm>
        </p:spPr>
        <p:txBody>
          <a:bodyPr/>
          <a:lstStyle/>
          <a:p>
            <a:r>
              <a:rPr lang="en-SE"/>
              <a:t>Rehabilitation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C1B79C-028B-40DD-D81A-F861314F00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96671"/>
            <a:ext cx="8784771" cy="4542518"/>
          </a:xfrm>
        </p:spPr>
        <p:txBody>
          <a:bodyPr/>
          <a:lstStyle/>
          <a:p>
            <a:r>
              <a:rPr lang="en-GB" noProof="0" dirty="0"/>
              <a:t>Vulnerable groups</a:t>
            </a:r>
          </a:p>
          <a:p>
            <a:r>
              <a:rPr lang="en-GB" noProof="0" dirty="0"/>
              <a:t>Challenging period in life</a:t>
            </a:r>
          </a:p>
          <a:p>
            <a:r>
              <a:rPr lang="en-GB" noProof="0" dirty="0"/>
              <a:t>Have to adapt to their situation</a:t>
            </a:r>
          </a:p>
          <a:p>
            <a:r>
              <a:rPr lang="en-GB" noProof="0" dirty="0"/>
              <a:t>Patient groups – representatives – engaged but are they representing the majority in that group?</a:t>
            </a:r>
          </a:p>
          <a:p>
            <a:r>
              <a:rPr lang="en-GB" noProof="0" dirty="0"/>
              <a:t>Long-term benefits and motivation</a:t>
            </a:r>
          </a:p>
          <a:p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32640543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C9702-827E-AA1C-A93A-43C55DB54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Strada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1369B5-074F-5498-E0F9-8483DA399D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8606"/>
            <a:ext cx="5998029" cy="5156993"/>
          </a:xfrm>
        </p:spPr>
        <p:txBody>
          <a:bodyPr>
            <a:normAutofit fontScale="92500" lnSpcReduction="10000"/>
          </a:bodyPr>
          <a:lstStyle/>
          <a:p>
            <a:r>
              <a:rPr lang="en-GB" sz="1800" noProof="0" dirty="0" err="1"/>
              <a:t>Robotdalen</a:t>
            </a:r>
            <a:r>
              <a:rPr lang="en-GB" sz="1800" noProof="0" dirty="0"/>
              <a:t>, </a:t>
            </a:r>
            <a:r>
              <a:rPr lang="en-GB" sz="1800" noProof="0" dirty="0" err="1"/>
              <a:t>Alkit</a:t>
            </a:r>
            <a:r>
              <a:rPr lang="en-GB" sz="1800" noProof="0" dirty="0"/>
              <a:t> Communications and IUS innovation, </a:t>
            </a:r>
            <a:r>
              <a:rPr lang="en-GB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Danderyds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sjukhus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</a:t>
            </a:r>
            <a:r>
              <a:rPr lang="en-GB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Västmanland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county council, </a:t>
            </a:r>
            <a:r>
              <a:rPr lang="en-GB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Västerås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municipality, </a:t>
            </a:r>
            <a:r>
              <a:rPr lang="en-GB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Örebro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county council, </a:t>
            </a:r>
            <a:r>
              <a:rPr lang="en-GB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Örebro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municipality</a:t>
            </a:r>
            <a:r>
              <a:rPr lang="en-GB" sz="1200" dirty="0">
                <a:effectLst/>
              </a:rPr>
              <a:t> </a:t>
            </a:r>
          </a:p>
          <a:p>
            <a:r>
              <a:rPr lang="en-GB" sz="1800" noProof="0" dirty="0"/>
              <a:t> 2012-2015, several projects</a:t>
            </a:r>
          </a:p>
          <a:p>
            <a:r>
              <a:rPr lang="en-GB" sz="1800" noProof="0" dirty="0"/>
              <a:t>Remote stroke rehabilitation – gamification, Kinect</a:t>
            </a:r>
          </a:p>
          <a:p>
            <a:r>
              <a:rPr lang="en-GB" sz="1800" dirty="0"/>
              <a:t>User involvement:</a:t>
            </a:r>
          </a:p>
          <a:p>
            <a:pPr lvl="1"/>
            <a:r>
              <a:rPr lang="en-GB" sz="1400" dirty="0"/>
              <a:t>workshops with physiotherapists and occupational therapists</a:t>
            </a:r>
          </a:p>
          <a:p>
            <a:pPr lvl="1"/>
            <a:r>
              <a:rPr lang="en-GB" sz="1400" noProof="0" dirty="0"/>
              <a:t>Iterative testing with users</a:t>
            </a:r>
          </a:p>
          <a:p>
            <a:r>
              <a:rPr lang="en-GB" sz="2200" noProof="0" dirty="0"/>
              <a:t>Research: usage, feasibility, methods for user involvement</a:t>
            </a:r>
          </a:p>
          <a:p>
            <a:pPr lvl="1"/>
            <a:endParaRPr lang="en-GB" sz="1800" noProof="0" dirty="0"/>
          </a:p>
          <a:p>
            <a:pPr marL="0" indent="0">
              <a:buNone/>
            </a:pPr>
            <a:r>
              <a:rPr lang="en-GB" sz="1800" dirty="0"/>
              <a:t>Lessons learnt:</a:t>
            </a:r>
          </a:p>
          <a:p>
            <a:r>
              <a:rPr lang="en-GB" sz="1800" noProof="0" dirty="0"/>
              <a:t>Development – expectations in relationship to budget</a:t>
            </a:r>
          </a:p>
          <a:p>
            <a:r>
              <a:rPr lang="en-GB" sz="1800" noProof="0" dirty="0"/>
              <a:t>Multi-stakeholder – advantages and disadvantages of mixing different user groups and professions (roles, hierarchy, vulnerability etc)</a:t>
            </a:r>
          </a:p>
          <a:p>
            <a:r>
              <a:rPr lang="en-GB" sz="1800" dirty="0"/>
              <a:t>Practical issues in the user’s homes, roles and responsibilities </a:t>
            </a:r>
            <a:endParaRPr lang="en-GB" sz="1800" noProof="0" dirty="0"/>
          </a:p>
          <a:p>
            <a:endParaRPr lang="en-GB" sz="1800" noProof="0" dirty="0"/>
          </a:p>
          <a:p>
            <a:endParaRPr lang="en-GB" sz="1800" dirty="0"/>
          </a:p>
          <a:p>
            <a:endParaRPr lang="en-GB" sz="2800" dirty="0"/>
          </a:p>
          <a:p>
            <a:endParaRPr lang="en-SE" dirty="0"/>
          </a:p>
        </p:txBody>
      </p:sp>
      <p:pic>
        <p:nvPicPr>
          <p:cNvPr id="5" name="Bildobjekt 8" descr=":Strada skärmdumpar:dsmushroom.png">
            <a:extLst>
              <a:ext uri="{FF2B5EF4-FFF2-40B4-BE49-F238E27FC236}">
                <a16:creationId xmlns:a16="http://schemas.microsoft.com/office/drawing/2014/main" id="{2960DEF8-2A5D-330E-B572-277FF0CFAA22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448800" y="205261"/>
            <a:ext cx="2616605" cy="392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99A042-3F4A-6BCD-7597-1AB6377970CF}"/>
              </a:ext>
            </a:extLst>
          </p:cNvPr>
          <p:cNvSpPr txBox="1"/>
          <p:nvPr/>
        </p:nvSpPr>
        <p:spPr>
          <a:xfrm>
            <a:off x="6414195" y="6237240"/>
            <a:ext cx="57711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Ehn M, Hansson P, </a:t>
            </a:r>
            <a:r>
              <a:rPr lang="en-GB" sz="100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Sjölinder</a:t>
            </a:r>
            <a:r>
              <a:rPr lang="en-GB" sz="10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M, Boman IL, Folke M, Sommerfeld D, Borg J, </a:t>
            </a:r>
            <a:r>
              <a:rPr lang="en-GB" sz="100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Palmcrantz</a:t>
            </a:r>
            <a:r>
              <a:rPr lang="en-GB" sz="10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S (2015). </a:t>
            </a:r>
            <a:r>
              <a:rPr lang="en-GB" sz="1000" b="1" u="sng">
                <a:effectLst/>
                <a:latin typeface="Calibri" panose="020F0502020204030204" pitchFamily="34" charset="0"/>
                <a:ea typeface="MS Mincho" panose="02020609040205080304" pitchFamily="49" charset="-128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Users </a:t>
            </a:r>
          </a:p>
          <a:p>
            <a:r>
              <a:rPr lang="en-GB" sz="1000" b="1" u="sng">
                <a:effectLst/>
                <a:latin typeface="Calibri" panose="020F0502020204030204" pitchFamily="34" charset="0"/>
                <a:ea typeface="MS Mincho" panose="02020609040205080304" pitchFamily="49" charset="-128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Perspectives on interactive distance technology enabling home-based motor training for stroke patients</a:t>
            </a:r>
            <a:r>
              <a:rPr lang="en-GB" sz="1000">
                <a:effectLst/>
                <a:latin typeface="Calibri" panose="020F0502020204030204" pitchFamily="34" charset="0"/>
                <a:ea typeface="MS Mincho" panose="02020609040205080304" pitchFamily="49" charset="-128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r>
              <a:rPr lang="en-GB" sz="10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</a:p>
          <a:p>
            <a:r>
              <a:rPr lang="en-GB" sz="10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Studies in Health Technology and Informatics, 211:145-152.</a:t>
            </a:r>
            <a:endParaRPr lang="en-SE" sz="10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S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5B5FAD-14BF-BBB9-C189-C192765DB20D}"/>
              </a:ext>
            </a:extLst>
          </p:cNvPr>
          <p:cNvSpPr txBox="1"/>
          <p:nvPr/>
        </p:nvSpPr>
        <p:spPr>
          <a:xfrm>
            <a:off x="6424074" y="5717679"/>
            <a:ext cx="576792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Sjölinder</a:t>
            </a:r>
            <a:r>
              <a:rPr lang="en-GB" sz="10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M., Ehn, M., Boman, I-L., Folke, M., Hansson, P., Sommerfeld, D. K., Nylander, S. &amp; Borg, J. (2014).</a:t>
            </a:r>
          </a:p>
          <a:p>
            <a:r>
              <a:rPr lang="en-GB" sz="1000" b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 multidisciplinary approach in the development of a stroke rehabilitation tool. </a:t>
            </a:r>
            <a:r>
              <a:rPr lang="en-GB" sz="10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Proceedings of HCI </a:t>
            </a:r>
          </a:p>
          <a:p>
            <a:r>
              <a:rPr lang="en-GB" sz="10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International 2014, 22 - 27 June, Crete, Greece.</a:t>
            </a:r>
            <a:endParaRPr lang="en-SE" sz="10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Bildobjekt 5">
            <a:extLst>
              <a:ext uri="{FF2B5EF4-FFF2-40B4-BE49-F238E27FC236}">
                <a16:creationId xmlns:a16="http://schemas.microsoft.com/office/drawing/2014/main" id="{5D640E66-8A71-4091-4020-4F131A565A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3076" y="3556567"/>
            <a:ext cx="2898417" cy="193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5465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502</TotalTime>
  <Words>2192</Words>
  <Application>Microsoft Macintosh PowerPoint</Application>
  <PresentationFormat>Widescreen</PresentationFormat>
  <Paragraphs>195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Aptos</vt:lpstr>
      <vt:lpstr>Aptos Display</vt:lpstr>
      <vt:lpstr>Arial</vt:lpstr>
      <vt:lpstr>Calibri</vt:lpstr>
      <vt:lpstr>Times New Roman</vt:lpstr>
      <vt:lpstr>Office Theme</vt:lpstr>
      <vt:lpstr>Projects and methods for design and development</vt:lpstr>
      <vt:lpstr>Marie Sjölinder</vt:lpstr>
      <vt:lpstr>Overview</vt:lpstr>
      <vt:lpstr>Older adults as the target group</vt:lpstr>
      <vt:lpstr>Life Stories</vt:lpstr>
      <vt:lpstr>Ippi</vt:lpstr>
      <vt:lpstr>Questions – thoughts?</vt:lpstr>
      <vt:lpstr>Rehabilitation</vt:lpstr>
      <vt:lpstr>Strada</vt:lpstr>
      <vt:lpstr>PoPEx</vt:lpstr>
      <vt:lpstr>Questions – thoughts?</vt:lpstr>
      <vt:lpstr>Children as the target group</vt:lpstr>
      <vt:lpstr>COSMO@Home</vt:lpstr>
      <vt:lpstr>Little NIRVANA - Needle</vt:lpstr>
      <vt:lpstr>Little Nirvana - Dental</vt:lpstr>
      <vt:lpstr>Questions – thoughts?</vt:lpstr>
      <vt:lpstr>Young adults as the target group</vt:lpstr>
      <vt:lpstr>KARMA – Developing a tool for patients with eating disorders</vt:lpstr>
      <vt:lpstr>Designing a Future City – Applying Design Fiction with High School students</vt:lpstr>
      <vt:lpstr>Questions – thoughts?</vt:lpstr>
      <vt:lpstr>Conclusions</vt:lpstr>
      <vt:lpstr>COPD</vt:lpstr>
      <vt:lpstr>Home Hospital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Marie Sjölinder</dc:creator>
  <cp:lastModifiedBy>Marie Sjölinder</cp:lastModifiedBy>
  <cp:revision>81</cp:revision>
  <dcterms:created xsi:type="dcterms:W3CDTF">2025-03-24T14:45:34Z</dcterms:created>
  <dcterms:modified xsi:type="dcterms:W3CDTF">2025-04-01T06:28:47Z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80afd86-dcf7-4483-b9eb-5af1dcd104e1_Enabled">
    <vt:lpwstr>true</vt:lpwstr>
  </property>
  <property fmtid="{D5CDD505-2E9C-101B-9397-08002B2CF9AE}" pid="3" name="MSIP_Label_680afd86-dcf7-4483-b9eb-5af1dcd104e1_SetDate">
    <vt:lpwstr>2025-03-24T14:45:54Z</vt:lpwstr>
  </property>
  <property fmtid="{D5CDD505-2E9C-101B-9397-08002B2CF9AE}" pid="4" name="MSIP_Label_680afd86-dcf7-4483-b9eb-5af1dcd104e1_Method">
    <vt:lpwstr>Standard</vt:lpwstr>
  </property>
  <property fmtid="{D5CDD505-2E9C-101B-9397-08002B2CF9AE}" pid="5" name="MSIP_Label_680afd86-dcf7-4483-b9eb-5af1dcd104e1_Name">
    <vt:lpwstr>K2 Intern</vt:lpwstr>
  </property>
  <property fmtid="{D5CDD505-2E9C-101B-9397-08002B2CF9AE}" pid="6" name="MSIP_Label_680afd86-dcf7-4483-b9eb-5af1dcd104e1_SiteId">
    <vt:lpwstr>5a9809cf-0bcb-413a-838a-09ecc40cc9e8</vt:lpwstr>
  </property>
  <property fmtid="{D5CDD505-2E9C-101B-9397-08002B2CF9AE}" pid="7" name="MSIP_Label_680afd86-dcf7-4483-b9eb-5af1dcd104e1_ActionId">
    <vt:lpwstr>7b3c506d-7c0a-423b-9d7d-229e22733e68</vt:lpwstr>
  </property>
  <property fmtid="{D5CDD505-2E9C-101B-9397-08002B2CF9AE}" pid="8" name="MSIP_Label_680afd86-dcf7-4483-b9eb-5af1dcd104e1_ContentBits">
    <vt:lpwstr>0</vt:lpwstr>
  </property>
  <property fmtid="{D5CDD505-2E9C-101B-9397-08002B2CF9AE}" pid="9" name="MSIP_Label_680afd86-dcf7-4483-b9eb-5af1dcd104e1_Tag">
    <vt:lpwstr>50, 3, 0, 1</vt:lpwstr>
  </property>
</Properties>
</file>